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7" r:id="rId11"/>
    <p:sldId id="265" r:id="rId12"/>
    <p:sldId id="266" r:id="rId13"/>
    <p:sldId id="268" r:id="rId14"/>
    <p:sldId id="269" r:id="rId15"/>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3CEBDE95-AB5D-4612-AAB4-B006245D472D}" type="datetimeFigureOut">
              <a:rPr lang="es-ES" smtClean="0"/>
              <a:t>21/10/2017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C07A1F3E-B034-4C67-9FB1-0227C2B40CA3}" type="slidenum">
              <a:rPr lang="es-ES" smtClean="0"/>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3CEBDE95-AB5D-4612-AAB4-B006245D472D}" type="datetimeFigureOut">
              <a:rPr lang="es-ES" smtClean="0"/>
              <a:t>21/10/2017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C07A1F3E-B034-4C67-9FB1-0227C2B40CA3}"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3CEBDE95-AB5D-4612-AAB4-B006245D472D}" type="datetimeFigureOut">
              <a:rPr lang="es-ES" smtClean="0"/>
              <a:t>21/10/2017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C07A1F3E-B034-4C67-9FB1-0227C2B40CA3}"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3CEBDE95-AB5D-4612-AAB4-B006245D472D}" type="datetimeFigureOut">
              <a:rPr lang="es-ES" smtClean="0"/>
              <a:t>21/10/2017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C07A1F3E-B034-4C67-9FB1-0227C2B40CA3}" type="slidenum">
              <a:rPr lang="es-ES" smtClean="0"/>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3CEBDE95-AB5D-4612-AAB4-B006245D472D}" type="datetimeFigureOut">
              <a:rPr lang="es-ES" smtClean="0"/>
              <a:t>21/10/2017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C07A1F3E-B034-4C67-9FB1-0227C2B40CA3}" type="slidenum">
              <a:rPr lang="es-ES" smtClean="0"/>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3CEBDE95-AB5D-4612-AAB4-B006245D472D}" type="datetimeFigureOut">
              <a:rPr lang="es-ES" smtClean="0"/>
              <a:t>21/10/2017</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C07A1F3E-B034-4C67-9FB1-0227C2B40CA3}" type="slidenum">
              <a:rPr lang="es-ES" smtClean="0"/>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3CEBDE95-AB5D-4612-AAB4-B006245D472D}" type="datetimeFigureOut">
              <a:rPr lang="es-ES" smtClean="0"/>
              <a:t>21/10/2017</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C07A1F3E-B034-4C67-9FB1-0227C2B40CA3}" type="slidenum">
              <a:rPr lang="es-ES" smtClean="0"/>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3CEBDE95-AB5D-4612-AAB4-B006245D472D}" type="datetimeFigureOut">
              <a:rPr lang="es-ES" smtClean="0"/>
              <a:t>21/10/2017</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C07A1F3E-B034-4C67-9FB1-0227C2B40CA3}"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3CEBDE95-AB5D-4612-AAB4-B006245D472D}" type="datetimeFigureOut">
              <a:rPr lang="es-ES" smtClean="0"/>
              <a:t>21/10/2017</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C07A1F3E-B034-4C67-9FB1-0227C2B40CA3}"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3CEBDE95-AB5D-4612-AAB4-B006245D472D}" type="datetimeFigureOut">
              <a:rPr lang="es-ES" smtClean="0"/>
              <a:t>21/10/2017</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C07A1F3E-B034-4C67-9FB1-0227C2B40CA3}" type="slidenum">
              <a:rPr lang="es-ES" smtClean="0"/>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3CEBDE95-AB5D-4612-AAB4-B006245D472D}" type="datetimeFigureOut">
              <a:rPr lang="es-ES" smtClean="0"/>
              <a:t>21/10/2017</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C07A1F3E-B034-4C67-9FB1-0227C2B40CA3}" type="slidenum">
              <a:rPr lang="es-ES" smtClean="0"/>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EBDE95-AB5D-4612-AAB4-B006245D472D}" type="datetimeFigureOut">
              <a:rPr lang="es-ES" smtClean="0"/>
              <a:t>21/10/2017</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7A1F3E-B034-4C67-9FB1-0227C2B40CA3}" type="slidenum">
              <a:rPr lang="es-ES" smtClean="0"/>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www.dipalme.org/Servicios/Organizacion/servicios.nsf/catalogorp.xsp"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dipalme.org/servicios/anexos/anexos.nsf/Vanexos/FAE09980EED5B041C125817F00255EED/$file/F600-001-001v3.pdf" TargetMode="External"/><Relationship Id="rId2" Type="http://schemas.openxmlformats.org/officeDocument/2006/relationships/hyperlink" Target="http://www.dipalme.org/servicios/Tablon/tablon.nsf/565360e7cb2e0030c1256a850038be3a/86c49170d5b94bc6c1257ff1003334e3?OpenDocument" TargetMode="External"/><Relationship Id="rId1" Type="http://schemas.openxmlformats.org/officeDocument/2006/relationships/slideLayout" Target="../slideLayouts/slideLayout2.xml"/><Relationship Id="rId4" Type="http://schemas.openxmlformats.org/officeDocument/2006/relationships/hyperlink" Target="http://www.dipalme.org/Servicios/Organizacion/servicios.nsf/serviciosygrupo.xsp?entidad=Ayuntamiento+de+V%C3%ADcar" TargetMode="External"/></Relationships>
</file>

<file path=ppt/slides/_rels/slide13.xml.rels><?xml version="1.0" encoding="UTF-8" standalone="yes"?>
<Relationships xmlns="http://schemas.openxmlformats.org/package/2006/relationships"><Relationship Id="rId2" Type="http://schemas.openxmlformats.org/officeDocument/2006/relationships/hyperlink" Target="https://soportecaid.redsara.es/"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clientecloudscsp.redsara.es/scsp-cliente-ligero/"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administracionelectronica.gob.es/ctt/resources/Soluciones/223/Area%20descargas/Formulario-Acceso-General-Plataforma-de-Intermediacion-de-Datos-ClienteSCSP-CLOUD-doc-20180810.doc?idIniciativa=223&amp;idElemento=7491" TargetMode="External"/><Relationship Id="rId2" Type="http://schemas.openxmlformats.org/officeDocument/2006/relationships/hyperlink" Target="https://administracionelectronica.gob.es/ctt/resources/Soluciones/223/Area%20descargas/Catalogo%20Servicios%20de%20Verificacion%20y%20consulta%20de%20Datos%20SCSP.pdf?idIniciativa=223&amp;idElemento=2415" TargetMode="External"/><Relationship Id="rId1" Type="http://schemas.openxmlformats.org/officeDocument/2006/relationships/slideLayout" Target="../slideLayouts/slideLayout2.xml"/><Relationship Id="rId4" Type="http://schemas.openxmlformats.org/officeDocument/2006/relationships/hyperlink" Target="https://administracionelectronica.gob.es/ctt/resources/Soluciones/223/Area%20descargas/Plantilla-Procedimientos-Administrativos.xlsx?idIniciativa=223&amp;idElemento=3308"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1412776"/>
            <a:ext cx="7772400" cy="2592288"/>
          </a:xfrm>
        </p:spPr>
        <p:txBody>
          <a:bodyPr>
            <a:normAutofit fontScale="90000"/>
          </a:bodyPr>
          <a:lstStyle/>
          <a:p>
            <a:r>
              <a:rPr lang="es-ES" b="1" dirty="0" smtClean="0"/>
              <a:t>Servicio de Verificación </a:t>
            </a:r>
            <a:br>
              <a:rPr lang="es-ES" b="1" dirty="0" smtClean="0"/>
            </a:br>
            <a:r>
              <a:rPr lang="es-ES" b="1" dirty="0" smtClean="0"/>
              <a:t>y </a:t>
            </a:r>
            <a:br>
              <a:rPr lang="es-ES" b="1" dirty="0" smtClean="0"/>
            </a:br>
            <a:r>
              <a:rPr lang="es-ES" b="1" dirty="0" smtClean="0"/>
              <a:t>Consulta de Datos: </a:t>
            </a:r>
            <a:br>
              <a:rPr lang="es-ES" b="1" dirty="0" smtClean="0"/>
            </a:br>
            <a:r>
              <a:rPr lang="es-ES" b="1" dirty="0" smtClean="0"/>
              <a:t>Plataforma de Intermediación</a:t>
            </a:r>
            <a:endParaRPr lang="es-ES" dirty="0"/>
          </a:p>
        </p:txBody>
      </p:sp>
      <p:sp>
        <p:nvSpPr>
          <p:cNvPr id="3" name="2 Subtítulo"/>
          <p:cNvSpPr>
            <a:spLocks noGrp="1"/>
          </p:cNvSpPr>
          <p:nvPr>
            <p:ph type="subTitle" idx="1"/>
          </p:nvPr>
        </p:nvSpPr>
        <p:spPr>
          <a:xfrm>
            <a:off x="1371600" y="4437112"/>
            <a:ext cx="6400800" cy="1201688"/>
          </a:xfrm>
        </p:spPr>
        <p:txBody>
          <a:bodyPr>
            <a:normAutofit/>
          </a:bodyPr>
          <a:lstStyle/>
          <a:p>
            <a:pPr algn="r"/>
            <a:r>
              <a:rPr lang="es-ES" sz="2000" dirty="0" smtClean="0"/>
              <a:t>Antonio Jesús López Cid</a:t>
            </a:r>
          </a:p>
          <a:p>
            <a:pPr algn="r"/>
            <a:r>
              <a:rPr lang="es-ES" sz="2000" dirty="0" smtClean="0"/>
              <a:t>Técnico de Informática Ayto. </a:t>
            </a:r>
            <a:r>
              <a:rPr lang="es-ES" sz="2000" dirty="0" err="1" smtClean="0"/>
              <a:t>Vícar</a:t>
            </a:r>
            <a:endParaRPr lang="es-ES" sz="2000" dirty="0" smtClean="0"/>
          </a:p>
          <a:p>
            <a:pPr algn="r"/>
            <a:r>
              <a:rPr lang="es-ES" sz="2000" dirty="0" err="1" smtClean="0"/>
              <a:t>Taberno</a:t>
            </a:r>
            <a:r>
              <a:rPr lang="es-ES" sz="2000" dirty="0" smtClean="0"/>
              <a:t> 2017</a:t>
            </a:r>
            <a:endParaRPr lang="es-ES" sz="2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pPr>
              <a:buNone/>
            </a:pPr>
            <a:r>
              <a:rPr lang="es-ES" dirty="0" smtClean="0"/>
              <a:t>Formulario de acceso </a:t>
            </a:r>
            <a:r>
              <a:rPr lang="es-ES" dirty="0" err="1" smtClean="0"/>
              <a:t>gral</a:t>
            </a:r>
            <a:r>
              <a:rPr lang="es-ES" dirty="0" smtClean="0"/>
              <a:t>. </a:t>
            </a:r>
            <a:r>
              <a:rPr lang="es-ES" dirty="0"/>
              <a:t>a</a:t>
            </a:r>
            <a:r>
              <a:rPr lang="es-ES" dirty="0" smtClean="0"/>
              <a:t> PID</a:t>
            </a:r>
          </a:p>
          <a:p>
            <a:pPr>
              <a:buNone/>
            </a:pPr>
            <a:r>
              <a:rPr lang="es-ES" dirty="0" smtClean="0">
                <a:sym typeface="Wingdings" pitchFamily="2" charset="2"/>
              </a:rPr>
              <a:t>4.- </a:t>
            </a:r>
            <a:r>
              <a:rPr lang="es-ES" dirty="0"/>
              <a:t>Responsable o Persona de contacto a efectos </a:t>
            </a:r>
            <a:r>
              <a:rPr lang="es-ES" dirty="0" smtClean="0"/>
              <a:t>administrativos </a:t>
            </a:r>
            <a:r>
              <a:rPr lang="es-ES" dirty="0" smtClean="0">
                <a:sym typeface="Wingdings" pitchFamily="2" charset="2"/>
              </a:rPr>
              <a:t> Secretario</a:t>
            </a:r>
          </a:p>
          <a:p>
            <a:pPr>
              <a:buNone/>
            </a:pPr>
            <a:r>
              <a:rPr lang="es-ES" dirty="0" smtClean="0">
                <a:sym typeface="Wingdings" pitchFamily="2" charset="2"/>
              </a:rPr>
              <a:t>5.- Permisos: código y descripción del procedimiento a solicitar. Disponible en PDF catálogo de servicios PID</a:t>
            </a:r>
          </a:p>
          <a:p>
            <a:pPr>
              <a:buNone/>
            </a:pPr>
            <a:r>
              <a:rPr lang="es-ES" dirty="0" smtClean="0">
                <a:sym typeface="Wingdings" pitchFamily="2" charset="2"/>
              </a:rPr>
              <a:t>6.- </a:t>
            </a:r>
            <a:r>
              <a:rPr lang="es-ES" dirty="0"/>
              <a:t>Titular del órgano solicitante </a:t>
            </a:r>
            <a:r>
              <a:rPr lang="es-ES" dirty="0" smtClean="0">
                <a:sym typeface="Wingdings" pitchFamily="2" charset="2"/>
              </a:rPr>
              <a:t> Alcalde</a:t>
            </a:r>
          </a:p>
          <a:p>
            <a:pPr>
              <a:buNone/>
            </a:pPr>
            <a:r>
              <a:rPr lang="es-ES" dirty="0" smtClean="0">
                <a:sym typeface="Wingdings" pitchFamily="2" charset="2"/>
              </a:rPr>
              <a:t>Pasamos a PDF y firmamos con Firma-Notifica</a:t>
            </a:r>
            <a:endParaRPr lang="es-ES" dirty="0"/>
          </a:p>
        </p:txBody>
      </p:sp>
      <p:sp>
        <p:nvSpPr>
          <p:cNvPr id="4" name="1 Título"/>
          <p:cNvSpPr>
            <a:spLocks noGrp="1"/>
          </p:cNvSpPr>
          <p:nvPr>
            <p:ph type="title"/>
          </p:nvPr>
        </p:nvSpPr>
        <p:spPr/>
        <p:txBody>
          <a:bodyPr>
            <a:normAutofit/>
          </a:bodyPr>
          <a:lstStyle/>
          <a:p>
            <a:pPr algn="r"/>
            <a:r>
              <a:rPr lang="es-ES" sz="3600" dirty="0" smtClean="0"/>
              <a:t>Plataforma de Intermediación de datos</a:t>
            </a:r>
            <a:endParaRPr lang="es-ES" sz="36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lnSpcReduction="10000"/>
          </a:bodyPr>
          <a:lstStyle/>
          <a:p>
            <a:pPr>
              <a:buNone/>
            </a:pPr>
            <a:r>
              <a:rPr lang="es-ES" dirty="0" smtClean="0"/>
              <a:t>Plantilla de procedimientos</a:t>
            </a:r>
          </a:p>
          <a:p>
            <a:pPr>
              <a:buNone/>
            </a:pPr>
            <a:r>
              <a:rPr lang="es-ES" dirty="0" smtClean="0"/>
              <a:t>1.- Código y nombre procedimiento: </a:t>
            </a:r>
            <a:r>
              <a:rPr lang="es-ES" dirty="0" smtClean="0">
                <a:hlinkClick r:id="rId2"/>
              </a:rPr>
              <a:t>catálogo normalizado de procedimientos</a:t>
            </a:r>
            <a:endParaRPr lang="es-ES" dirty="0" smtClean="0"/>
          </a:p>
          <a:p>
            <a:pPr>
              <a:buNone/>
            </a:pPr>
            <a:r>
              <a:rPr lang="es-ES" dirty="0" smtClean="0"/>
              <a:t>2.- Cedente: organismo al que se solicitan datos</a:t>
            </a:r>
          </a:p>
          <a:p>
            <a:pPr>
              <a:buNone/>
            </a:pPr>
            <a:r>
              <a:rPr lang="es-ES" dirty="0" smtClean="0"/>
              <a:t>3.- Servicio: datos solicitados</a:t>
            </a:r>
          </a:p>
          <a:p>
            <a:pPr>
              <a:buNone/>
            </a:pPr>
            <a:r>
              <a:rPr lang="es-ES" dirty="0" smtClean="0"/>
              <a:t>4.- Consentimiento: SI o Ley (generalmente no podemos ampararnos en el intercambio de información entre administraciones para no solicitar el consentimiento al administrado)</a:t>
            </a:r>
            <a:endParaRPr lang="es-ES" dirty="0"/>
          </a:p>
        </p:txBody>
      </p:sp>
      <p:sp>
        <p:nvSpPr>
          <p:cNvPr id="4" name="1 Título"/>
          <p:cNvSpPr>
            <a:spLocks noGrp="1"/>
          </p:cNvSpPr>
          <p:nvPr>
            <p:ph type="title"/>
          </p:nvPr>
        </p:nvSpPr>
        <p:spPr/>
        <p:txBody>
          <a:bodyPr>
            <a:normAutofit/>
          </a:bodyPr>
          <a:lstStyle/>
          <a:p>
            <a:pPr algn="r"/>
            <a:r>
              <a:rPr lang="es-ES" sz="3600" dirty="0" smtClean="0"/>
              <a:t>Plataforma de Intermediación de datos</a:t>
            </a:r>
            <a:endParaRPr lang="es-ES" sz="3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lnSpcReduction="10000"/>
          </a:bodyPr>
          <a:lstStyle/>
          <a:p>
            <a:pPr>
              <a:buNone/>
            </a:pPr>
            <a:r>
              <a:rPr lang="es-ES" dirty="0" smtClean="0"/>
              <a:t>Plantilla de procedimientos</a:t>
            </a:r>
          </a:p>
          <a:p>
            <a:pPr>
              <a:buNone/>
            </a:pPr>
            <a:r>
              <a:rPr lang="es-ES" dirty="0"/>
              <a:t>5</a:t>
            </a:r>
            <a:r>
              <a:rPr lang="es-ES" dirty="0" smtClean="0"/>
              <a:t>.- Norma legal: enlace a BOE, BOJA, </a:t>
            </a:r>
            <a:r>
              <a:rPr lang="es-ES" dirty="0" smtClean="0">
                <a:hlinkClick r:id="rId2"/>
              </a:rPr>
              <a:t>Ordenanza</a:t>
            </a:r>
            <a:r>
              <a:rPr lang="es-ES" dirty="0" smtClean="0"/>
              <a:t>,… </a:t>
            </a:r>
            <a:r>
              <a:rPr lang="es-ES" dirty="0" smtClean="0">
                <a:sym typeface="Wingdings" pitchFamily="2" charset="2"/>
              </a:rPr>
              <a:t> aprovechamos para subir a la web la normativa municipal tal y como estamos obligados</a:t>
            </a:r>
            <a:endParaRPr lang="es-ES" dirty="0" smtClean="0"/>
          </a:p>
          <a:p>
            <a:pPr>
              <a:buNone/>
            </a:pPr>
            <a:r>
              <a:rPr lang="es-ES" dirty="0" smtClean="0"/>
              <a:t>6.- Consentimiento: enlace a </a:t>
            </a:r>
            <a:r>
              <a:rPr lang="es-ES" dirty="0" smtClean="0">
                <a:hlinkClick r:id="rId3"/>
              </a:rPr>
              <a:t>instancia solicitud </a:t>
            </a:r>
            <a:r>
              <a:rPr lang="es-ES" dirty="0" smtClean="0"/>
              <a:t>específica del procedimiento </a:t>
            </a:r>
            <a:r>
              <a:rPr lang="es-ES" dirty="0" smtClean="0">
                <a:sym typeface="Wingdings" pitchFamily="2" charset="2"/>
              </a:rPr>
              <a:t> aprovechamos para mantener </a:t>
            </a:r>
            <a:r>
              <a:rPr lang="es-ES" dirty="0" smtClean="0">
                <a:sym typeface="Wingdings" pitchFamily="2" charset="2"/>
                <a:hlinkClick r:id="rId4"/>
              </a:rPr>
              <a:t>catálogo de procedimientos </a:t>
            </a:r>
            <a:r>
              <a:rPr lang="es-ES" dirty="0" smtClean="0">
                <a:sym typeface="Wingdings" pitchFamily="2" charset="2"/>
              </a:rPr>
              <a:t>de nuestra </a:t>
            </a:r>
            <a:r>
              <a:rPr lang="es-ES" dirty="0" err="1" smtClean="0">
                <a:sym typeface="Wingdings" pitchFamily="2" charset="2"/>
              </a:rPr>
              <a:t>admon</a:t>
            </a:r>
            <a:r>
              <a:rPr lang="es-ES" dirty="0" smtClean="0">
                <a:sym typeface="Wingdings" pitchFamily="2" charset="2"/>
              </a:rPr>
              <a:t>.</a:t>
            </a:r>
            <a:endParaRPr lang="es-ES" dirty="0"/>
          </a:p>
        </p:txBody>
      </p:sp>
      <p:sp>
        <p:nvSpPr>
          <p:cNvPr id="4" name="1 Título"/>
          <p:cNvSpPr>
            <a:spLocks noGrp="1"/>
          </p:cNvSpPr>
          <p:nvPr>
            <p:ph type="title"/>
          </p:nvPr>
        </p:nvSpPr>
        <p:spPr/>
        <p:txBody>
          <a:bodyPr>
            <a:normAutofit/>
          </a:bodyPr>
          <a:lstStyle/>
          <a:p>
            <a:pPr algn="r"/>
            <a:r>
              <a:rPr lang="es-ES" sz="3600" dirty="0" smtClean="0"/>
              <a:t>Plataforma de Intermediación de datos</a:t>
            </a:r>
            <a:endParaRPr lang="es-ES" sz="3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pPr>
              <a:buNone/>
            </a:pPr>
            <a:r>
              <a:rPr lang="es-ES" dirty="0" smtClean="0"/>
              <a:t>Una vez rellenada toda la documentación se comprimen ambos juntos en formato </a:t>
            </a:r>
            <a:r>
              <a:rPr lang="es-ES" dirty="0" err="1" smtClean="0"/>
              <a:t>zip</a:t>
            </a:r>
            <a:r>
              <a:rPr lang="es-ES" dirty="0" smtClean="0"/>
              <a:t> y se manda a través del siguiente formulario web:</a:t>
            </a:r>
          </a:p>
          <a:p>
            <a:pPr>
              <a:buNone/>
            </a:pPr>
            <a:r>
              <a:rPr lang="es-ES" dirty="0" smtClean="0">
                <a:hlinkClick r:id="rId2"/>
              </a:rPr>
              <a:t>https://soportecaid.redsara.es/</a:t>
            </a:r>
            <a:endParaRPr lang="es-ES" dirty="0" smtClean="0"/>
          </a:p>
          <a:p>
            <a:pPr>
              <a:buNone/>
            </a:pPr>
            <a:r>
              <a:rPr lang="es-ES" dirty="0" smtClean="0"/>
              <a:t>En aplicación/servicios escogemos “Cliente Ligero Cloud Entidades Locales”.</a:t>
            </a:r>
          </a:p>
          <a:p>
            <a:pPr>
              <a:buNone/>
            </a:pPr>
            <a:r>
              <a:rPr lang="es-ES" dirty="0" smtClean="0"/>
              <a:t>Mandamos la información y esperamos que nos den de alta.</a:t>
            </a:r>
          </a:p>
          <a:p>
            <a:pPr>
              <a:buNone/>
            </a:pPr>
            <a:endParaRPr lang="es-ES" dirty="0"/>
          </a:p>
        </p:txBody>
      </p:sp>
      <p:sp>
        <p:nvSpPr>
          <p:cNvPr id="4" name="1 Título"/>
          <p:cNvSpPr>
            <a:spLocks noGrp="1"/>
          </p:cNvSpPr>
          <p:nvPr>
            <p:ph type="title"/>
          </p:nvPr>
        </p:nvSpPr>
        <p:spPr/>
        <p:txBody>
          <a:bodyPr>
            <a:normAutofit/>
          </a:bodyPr>
          <a:lstStyle/>
          <a:p>
            <a:pPr algn="r"/>
            <a:r>
              <a:rPr lang="es-ES" sz="3600" dirty="0" smtClean="0"/>
              <a:t>Plataforma de Intermediación de datos</a:t>
            </a:r>
            <a:endParaRPr lang="es-ES" sz="36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pPr>
              <a:buNone/>
            </a:pPr>
            <a:r>
              <a:rPr lang="es-ES" dirty="0" smtClean="0"/>
              <a:t>Cliente ligero</a:t>
            </a:r>
          </a:p>
          <a:p>
            <a:endParaRPr lang="es-ES" dirty="0"/>
          </a:p>
          <a:p>
            <a:pPr algn="ctr">
              <a:buNone/>
            </a:pPr>
            <a:endParaRPr lang="es-ES" sz="2400" dirty="0" smtClean="0">
              <a:hlinkClick r:id="rId2"/>
            </a:endParaRPr>
          </a:p>
          <a:p>
            <a:pPr algn="ctr">
              <a:buNone/>
            </a:pPr>
            <a:endParaRPr lang="es-ES" sz="2400" dirty="0">
              <a:hlinkClick r:id="rId2"/>
            </a:endParaRPr>
          </a:p>
          <a:p>
            <a:pPr algn="ctr">
              <a:buNone/>
            </a:pPr>
            <a:r>
              <a:rPr lang="es-ES" sz="2400" dirty="0" smtClean="0">
                <a:hlinkClick r:id="rId2"/>
              </a:rPr>
              <a:t>https</a:t>
            </a:r>
            <a:r>
              <a:rPr lang="es-ES" sz="2400" dirty="0">
                <a:hlinkClick r:id="rId2"/>
              </a:rPr>
              <a:t>://ClienteCloudSCSP.redsara.es/scsp-cliente-ligero/ </a:t>
            </a:r>
            <a:endParaRPr lang="es-ES" sz="2400" dirty="0"/>
          </a:p>
          <a:p>
            <a:pPr>
              <a:buNone/>
            </a:pPr>
            <a:endParaRPr lang="es-ES" dirty="0"/>
          </a:p>
        </p:txBody>
      </p:sp>
      <p:sp>
        <p:nvSpPr>
          <p:cNvPr id="4" name="1 Título"/>
          <p:cNvSpPr>
            <a:spLocks noGrp="1"/>
          </p:cNvSpPr>
          <p:nvPr>
            <p:ph type="title"/>
          </p:nvPr>
        </p:nvSpPr>
        <p:spPr/>
        <p:txBody>
          <a:bodyPr>
            <a:normAutofit/>
          </a:bodyPr>
          <a:lstStyle/>
          <a:p>
            <a:pPr algn="r"/>
            <a:r>
              <a:rPr lang="es-ES" sz="3600" dirty="0" smtClean="0"/>
              <a:t>Plataforma de Intermediación de datos</a:t>
            </a:r>
            <a:endParaRPr lang="es-ES" sz="36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r"/>
            <a:r>
              <a:rPr lang="es-ES" sz="3600" dirty="0" smtClean="0"/>
              <a:t>Plataforma de Intermediación de datos</a:t>
            </a:r>
            <a:endParaRPr lang="es-ES" sz="3600" dirty="0"/>
          </a:p>
        </p:txBody>
      </p:sp>
      <p:sp>
        <p:nvSpPr>
          <p:cNvPr id="3" name="2 Marcador de contenido"/>
          <p:cNvSpPr>
            <a:spLocks noGrp="1"/>
          </p:cNvSpPr>
          <p:nvPr>
            <p:ph idx="1"/>
          </p:nvPr>
        </p:nvSpPr>
        <p:spPr/>
        <p:txBody>
          <a:bodyPr>
            <a:normAutofit/>
          </a:bodyPr>
          <a:lstStyle/>
          <a:p>
            <a:r>
              <a:rPr lang="es-ES" dirty="0" smtClean="0"/>
              <a:t>Plataforma responsabilidad del Ministerio de Hacienda y Función Pública</a:t>
            </a:r>
          </a:p>
          <a:p>
            <a:endParaRPr lang="es-ES" dirty="0" smtClean="0"/>
          </a:p>
          <a:p>
            <a:r>
              <a:rPr lang="es-ES" dirty="0" smtClean="0"/>
              <a:t>Dirigida a cualquier Administración Pública</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r>
              <a:rPr lang="es-ES" dirty="0" smtClean="0"/>
              <a:t>Permite verificar o consultar los datos de un ciudadano que ha iniciado un trámite con la entidad. De este modo, el ciudadano no tendrá que aportar documentos acreditativos por ejemplo de identidad ni de residencia, entre muchos otros en los trámites que inicie.</a:t>
            </a:r>
          </a:p>
          <a:p>
            <a:r>
              <a:rPr lang="es-ES" dirty="0" smtClean="0"/>
              <a:t>En 2016 se superaron los 75 servicios disponibles.</a:t>
            </a:r>
          </a:p>
          <a:p>
            <a:endParaRPr lang="es-ES" dirty="0"/>
          </a:p>
        </p:txBody>
      </p:sp>
      <p:sp>
        <p:nvSpPr>
          <p:cNvPr id="4" name="1 Título"/>
          <p:cNvSpPr>
            <a:spLocks noGrp="1"/>
          </p:cNvSpPr>
          <p:nvPr>
            <p:ph type="title"/>
          </p:nvPr>
        </p:nvSpPr>
        <p:spPr/>
        <p:txBody>
          <a:bodyPr>
            <a:normAutofit/>
          </a:bodyPr>
          <a:lstStyle/>
          <a:p>
            <a:pPr algn="r"/>
            <a:r>
              <a:rPr lang="es-ES" sz="3600" dirty="0" smtClean="0"/>
              <a:t>Plataforma de Intermediación de datos</a:t>
            </a:r>
            <a:endParaRPr lang="es-ES" sz="36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fontScale="85000" lnSpcReduction="20000"/>
          </a:bodyPr>
          <a:lstStyle/>
          <a:p>
            <a:pPr>
              <a:buNone/>
            </a:pPr>
            <a:r>
              <a:rPr lang="es-ES" b="1" dirty="0" smtClean="0"/>
              <a:t>Objetivo:</a:t>
            </a:r>
          </a:p>
          <a:p>
            <a:r>
              <a:rPr lang="es-ES" dirty="0" smtClean="0"/>
              <a:t>Dar cumplimiento a los derechos reconocidos en el artículo 28.2 de la Ley 39/2015 del Procedimiento Administrativo Común de las Administraciones.</a:t>
            </a:r>
          </a:p>
          <a:p>
            <a:r>
              <a:rPr lang="es-ES" dirty="0" smtClean="0"/>
              <a:t>Hacer más cómodo para el ciudadano el inicio de los trámites, evitando que tenga que adjuntar a la solicitud documentos que acrediten su identidad y su empadronamiento.</a:t>
            </a:r>
          </a:p>
          <a:p>
            <a:r>
              <a:rPr lang="es-ES" dirty="0" smtClean="0"/>
              <a:t>Simplificar la tramitación de los procedimientos administrativos.</a:t>
            </a:r>
          </a:p>
          <a:p>
            <a:r>
              <a:rPr lang="es-ES" dirty="0" smtClean="0"/>
              <a:t>Reducir el volumen de papel gestionado en la Administración.</a:t>
            </a:r>
          </a:p>
          <a:p>
            <a:endParaRPr lang="es-ES" dirty="0"/>
          </a:p>
        </p:txBody>
      </p:sp>
      <p:sp>
        <p:nvSpPr>
          <p:cNvPr id="4" name="1 Título"/>
          <p:cNvSpPr>
            <a:spLocks noGrp="1"/>
          </p:cNvSpPr>
          <p:nvPr>
            <p:ph type="title"/>
          </p:nvPr>
        </p:nvSpPr>
        <p:spPr/>
        <p:txBody>
          <a:bodyPr>
            <a:normAutofit/>
          </a:bodyPr>
          <a:lstStyle/>
          <a:p>
            <a:pPr algn="r"/>
            <a:r>
              <a:rPr lang="es-ES" sz="3600" dirty="0" smtClean="0"/>
              <a:t>Plataforma de Intermediación de datos</a:t>
            </a:r>
            <a:endParaRPr lang="es-ES" sz="36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r>
              <a:rPr lang="es-ES" dirty="0" smtClean="0"/>
              <a:t>Ley 39/2015, art. 28: Documentos aportados por los interesados al procedimiento </a:t>
            </a:r>
            <a:r>
              <a:rPr lang="es-ES" dirty="0" err="1" smtClean="0"/>
              <a:t>admvo</a:t>
            </a:r>
            <a:r>
              <a:rPr lang="es-ES" dirty="0" smtClean="0"/>
              <a:t>.</a:t>
            </a:r>
          </a:p>
          <a:p>
            <a:pPr>
              <a:buNone/>
            </a:pPr>
            <a:endParaRPr lang="es-ES" dirty="0" smtClean="0"/>
          </a:p>
          <a:p>
            <a:pPr>
              <a:buNone/>
            </a:pPr>
            <a:r>
              <a:rPr lang="es-ES" dirty="0" smtClean="0"/>
              <a:t>1.- </a:t>
            </a:r>
            <a:r>
              <a:rPr lang="es-ES" dirty="0"/>
              <a:t>Los interesados deberán aportar al procedimiento administrativo los datos y documentos exigidos por las </a:t>
            </a:r>
            <a:r>
              <a:rPr lang="es-ES" dirty="0" smtClean="0"/>
              <a:t>AA.PP…</a:t>
            </a:r>
          </a:p>
        </p:txBody>
      </p:sp>
      <p:sp>
        <p:nvSpPr>
          <p:cNvPr id="4" name="1 Título"/>
          <p:cNvSpPr>
            <a:spLocks noGrp="1"/>
          </p:cNvSpPr>
          <p:nvPr>
            <p:ph type="title"/>
          </p:nvPr>
        </p:nvSpPr>
        <p:spPr/>
        <p:txBody>
          <a:bodyPr>
            <a:normAutofit/>
          </a:bodyPr>
          <a:lstStyle/>
          <a:p>
            <a:pPr algn="r"/>
            <a:r>
              <a:rPr lang="es-ES" sz="3600" dirty="0" smtClean="0"/>
              <a:t>Plataforma de Intermediación de datos</a:t>
            </a:r>
            <a:endParaRPr lang="es-ES" sz="36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lnSpcReduction="10000"/>
          </a:bodyPr>
          <a:lstStyle/>
          <a:p>
            <a:pPr>
              <a:buNone/>
            </a:pPr>
            <a:r>
              <a:rPr lang="es-ES" dirty="0" smtClean="0"/>
              <a:t>2.- Los interesados no estarán obligados a aportar documentos que hayan sido elaborados por cualquier Administración … </a:t>
            </a:r>
            <a:r>
              <a:rPr lang="es-ES" dirty="0" smtClean="0"/>
              <a:t>siempre </a:t>
            </a:r>
            <a:r>
              <a:rPr lang="es-ES" dirty="0"/>
              <a:t>que el interesado haya expresado su consentimiento a que sean consultados o recabados dichos documentos. Se presumirá que la consulta u obtención es autorizada por los interesados </a:t>
            </a:r>
            <a:r>
              <a:rPr lang="es-ES" dirty="0" smtClean="0"/>
              <a:t>… </a:t>
            </a:r>
            <a:r>
              <a:rPr lang="es-ES" dirty="0" smtClean="0">
                <a:sym typeface="Wingdings" pitchFamily="2" charset="2"/>
              </a:rPr>
              <a:t> Derecho ya recogido en Ley 11/2007, art. 6.2.b aunque el interesado tenía que dar su consentimiento expreso</a:t>
            </a:r>
            <a:endParaRPr lang="es-ES" dirty="0" smtClean="0"/>
          </a:p>
        </p:txBody>
      </p:sp>
      <p:sp>
        <p:nvSpPr>
          <p:cNvPr id="4" name="1 Título"/>
          <p:cNvSpPr>
            <a:spLocks noGrp="1"/>
          </p:cNvSpPr>
          <p:nvPr>
            <p:ph type="title"/>
          </p:nvPr>
        </p:nvSpPr>
        <p:spPr/>
        <p:txBody>
          <a:bodyPr>
            <a:normAutofit/>
          </a:bodyPr>
          <a:lstStyle/>
          <a:p>
            <a:pPr algn="r"/>
            <a:r>
              <a:rPr lang="es-ES" sz="3600" dirty="0" smtClean="0"/>
              <a:t>Plataforma de Intermediación de datos</a:t>
            </a:r>
            <a:endParaRPr lang="es-ES" sz="36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a:buNone/>
            </a:pPr>
            <a:r>
              <a:rPr lang="es-ES" dirty="0" smtClean="0"/>
              <a:t>2.- </a:t>
            </a:r>
            <a:r>
              <a:rPr lang="es-ES" dirty="0"/>
              <a:t>En ausencia de oposición del interesado, las Administraciones Públicas deberán recabar los documentos electrónicamente a través de sus redes corporativas o mediante consulta a las plataformas de intermediación de datos u otros sistemas electrónicos habilitados al </a:t>
            </a:r>
            <a:r>
              <a:rPr lang="es-ES"/>
              <a:t>efecto</a:t>
            </a:r>
            <a:r>
              <a:rPr lang="es-ES" smtClean="0"/>
              <a:t>.</a:t>
            </a:r>
            <a:endParaRPr lang="es-ES" dirty="0" smtClean="0"/>
          </a:p>
        </p:txBody>
      </p:sp>
      <p:sp>
        <p:nvSpPr>
          <p:cNvPr id="4" name="1 Título"/>
          <p:cNvSpPr>
            <a:spLocks noGrp="1"/>
          </p:cNvSpPr>
          <p:nvPr>
            <p:ph type="title"/>
          </p:nvPr>
        </p:nvSpPr>
        <p:spPr/>
        <p:txBody>
          <a:bodyPr>
            <a:normAutofit/>
          </a:bodyPr>
          <a:lstStyle/>
          <a:p>
            <a:pPr algn="r"/>
            <a:r>
              <a:rPr lang="es-ES" sz="3600" dirty="0" smtClean="0"/>
              <a:t>Plataforma de Intermediación de datos</a:t>
            </a:r>
            <a:endParaRPr lang="es-ES" sz="36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a:buNone/>
            </a:pPr>
            <a:r>
              <a:rPr lang="es-ES" dirty="0"/>
              <a:t>Á</a:t>
            </a:r>
            <a:r>
              <a:rPr lang="es-ES" dirty="0" smtClean="0"/>
              <a:t>rea de descargas</a:t>
            </a:r>
          </a:p>
          <a:p>
            <a:r>
              <a:rPr lang="es-ES" dirty="0" smtClean="0">
                <a:hlinkClick r:id="rId2"/>
              </a:rPr>
              <a:t>PDF con Catálogo de Servicios de la PID</a:t>
            </a:r>
            <a:endParaRPr lang="es-ES" dirty="0" smtClean="0"/>
          </a:p>
          <a:p>
            <a:pPr>
              <a:buNone/>
            </a:pPr>
            <a:r>
              <a:rPr lang="es-ES" dirty="0" smtClean="0"/>
              <a:t>Documentos necesarios para solicitar el acceso a un procedimiento</a:t>
            </a:r>
          </a:p>
          <a:p>
            <a:r>
              <a:rPr lang="es-ES" dirty="0" smtClean="0">
                <a:hlinkClick r:id="rId3"/>
              </a:rPr>
              <a:t>Word: Formulario de acceso </a:t>
            </a:r>
            <a:r>
              <a:rPr lang="es-ES" dirty="0" err="1" smtClean="0">
                <a:hlinkClick r:id="rId3"/>
              </a:rPr>
              <a:t>gral</a:t>
            </a:r>
            <a:r>
              <a:rPr lang="es-ES" dirty="0" smtClean="0">
                <a:hlinkClick r:id="rId3"/>
              </a:rPr>
              <a:t>. a PID (</a:t>
            </a:r>
            <a:r>
              <a:rPr lang="es-ES" dirty="0" err="1" smtClean="0">
                <a:hlinkClick r:id="rId3"/>
              </a:rPr>
              <a:t>Aytos</a:t>
            </a:r>
            <a:r>
              <a:rPr lang="es-ES" dirty="0" smtClean="0">
                <a:hlinkClick r:id="rId3"/>
              </a:rPr>
              <a:t>&lt;50.000)</a:t>
            </a:r>
            <a:endParaRPr lang="es-ES" dirty="0" smtClean="0"/>
          </a:p>
          <a:p>
            <a:r>
              <a:rPr lang="es-ES" dirty="0" smtClean="0">
                <a:hlinkClick r:id="rId4"/>
              </a:rPr>
              <a:t>Excel: Plantilla de procedimientos </a:t>
            </a:r>
            <a:r>
              <a:rPr lang="es-ES" dirty="0" err="1" smtClean="0">
                <a:hlinkClick r:id="rId4"/>
              </a:rPr>
              <a:t>admvos</a:t>
            </a:r>
            <a:r>
              <a:rPr lang="es-ES" dirty="0" smtClean="0">
                <a:hlinkClick r:id="rId4"/>
              </a:rPr>
              <a:t>.</a:t>
            </a:r>
            <a:endParaRPr lang="es-ES" dirty="0"/>
          </a:p>
        </p:txBody>
      </p:sp>
      <p:sp>
        <p:nvSpPr>
          <p:cNvPr id="4" name="1 Título"/>
          <p:cNvSpPr>
            <a:spLocks noGrp="1"/>
          </p:cNvSpPr>
          <p:nvPr>
            <p:ph type="title"/>
          </p:nvPr>
        </p:nvSpPr>
        <p:spPr/>
        <p:txBody>
          <a:bodyPr>
            <a:normAutofit/>
          </a:bodyPr>
          <a:lstStyle/>
          <a:p>
            <a:pPr algn="r"/>
            <a:r>
              <a:rPr lang="es-ES" sz="3600" dirty="0" smtClean="0"/>
              <a:t>Plataforma de Intermediación de datos</a:t>
            </a:r>
            <a:endParaRPr lang="es-ES" sz="36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pPr>
              <a:buNone/>
            </a:pPr>
            <a:r>
              <a:rPr lang="es-ES" dirty="0" smtClean="0"/>
              <a:t>Formulario de acceso </a:t>
            </a:r>
            <a:r>
              <a:rPr lang="es-ES" dirty="0" err="1" smtClean="0"/>
              <a:t>gral</a:t>
            </a:r>
            <a:r>
              <a:rPr lang="es-ES" dirty="0" smtClean="0"/>
              <a:t>. </a:t>
            </a:r>
            <a:r>
              <a:rPr lang="es-ES" dirty="0"/>
              <a:t>a</a:t>
            </a:r>
            <a:r>
              <a:rPr lang="es-ES" dirty="0" smtClean="0"/>
              <a:t> PID</a:t>
            </a:r>
          </a:p>
          <a:p>
            <a:pPr>
              <a:buNone/>
            </a:pPr>
            <a:r>
              <a:rPr lang="es-ES" dirty="0" smtClean="0"/>
              <a:t>1.- Datos del Ayuntamiento</a:t>
            </a:r>
          </a:p>
          <a:p>
            <a:pPr>
              <a:buNone/>
            </a:pPr>
            <a:r>
              <a:rPr lang="es-ES" dirty="0" smtClean="0"/>
              <a:t>2.- </a:t>
            </a:r>
            <a:r>
              <a:rPr lang="es-ES" dirty="0"/>
              <a:t>Responsable o persona de contacto a efectos informáticos </a:t>
            </a:r>
            <a:r>
              <a:rPr lang="es-ES" dirty="0" smtClean="0"/>
              <a:t>del </a:t>
            </a:r>
            <a:r>
              <a:rPr lang="es-ES" dirty="0"/>
              <a:t>órgano </a:t>
            </a:r>
            <a:r>
              <a:rPr lang="es-ES" dirty="0" smtClean="0"/>
              <a:t>solicitante </a:t>
            </a:r>
            <a:r>
              <a:rPr lang="es-ES" dirty="0" smtClean="0">
                <a:sym typeface="Wingdings" pitchFamily="2" charset="2"/>
              </a:rPr>
              <a:t> Informático o Secretario</a:t>
            </a:r>
            <a:endParaRPr lang="es-ES" dirty="0" smtClean="0"/>
          </a:p>
          <a:p>
            <a:pPr>
              <a:buNone/>
            </a:pPr>
            <a:r>
              <a:rPr lang="es-ES" dirty="0" smtClean="0"/>
              <a:t>3.- </a:t>
            </a:r>
            <a:r>
              <a:rPr lang="es-ES" dirty="0"/>
              <a:t>Responsable o Persona de contacto en el ámbito de la gestión y encargado de </a:t>
            </a:r>
            <a:r>
              <a:rPr lang="es-ES" dirty="0" smtClean="0"/>
              <a:t>auditorías </a:t>
            </a:r>
            <a:r>
              <a:rPr lang="es-ES" dirty="0" smtClean="0">
                <a:sym typeface="Wingdings" pitchFamily="2" charset="2"/>
              </a:rPr>
              <a:t> Secretario</a:t>
            </a:r>
          </a:p>
        </p:txBody>
      </p:sp>
      <p:sp>
        <p:nvSpPr>
          <p:cNvPr id="4" name="1 Título"/>
          <p:cNvSpPr>
            <a:spLocks noGrp="1"/>
          </p:cNvSpPr>
          <p:nvPr>
            <p:ph type="title"/>
          </p:nvPr>
        </p:nvSpPr>
        <p:spPr/>
        <p:txBody>
          <a:bodyPr>
            <a:normAutofit/>
          </a:bodyPr>
          <a:lstStyle/>
          <a:p>
            <a:pPr algn="r"/>
            <a:r>
              <a:rPr lang="es-ES" sz="3600" dirty="0" smtClean="0"/>
              <a:t>Plataforma de Intermediación de datos</a:t>
            </a:r>
            <a:endParaRPr lang="es-ES" sz="36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120</TotalTime>
  <Words>668</Words>
  <Application>Microsoft Office PowerPoint</Application>
  <PresentationFormat>Presentación en pantalla (4:3)</PresentationFormat>
  <Paragraphs>63</Paragraphs>
  <Slides>14</Slides>
  <Notes>0</Notes>
  <HiddenSlides>0</HiddenSlides>
  <MMClips>0</MMClips>
  <ScaleCrop>false</ScaleCrop>
  <HeadingPairs>
    <vt:vector size="4" baseType="variant">
      <vt:variant>
        <vt:lpstr>Tema</vt:lpstr>
      </vt:variant>
      <vt:variant>
        <vt:i4>1</vt:i4>
      </vt:variant>
      <vt:variant>
        <vt:lpstr>Títulos de diapositiva</vt:lpstr>
      </vt:variant>
      <vt:variant>
        <vt:i4>14</vt:i4>
      </vt:variant>
    </vt:vector>
  </HeadingPairs>
  <TitlesOfParts>
    <vt:vector size="15" baseType="lpstr">
      <vt:lpstr>Tema de Office</vt:lpstr>
      <vt:lpstr>Servicio de Verificación  y  Consulta de Datos:  Plataforma de Intermediación</vt:lpstr>
      <vt:lpstr>Plataforma de Intermediación de datos</vt:lpstr>
      <vt:lpstr>Plataforma de Intermediación de datos</vt:lpstr>
      <vt:lpstr>Plataforma de Intermediación de datos</vt:lpstr>
      <vt:lpstr>Plataforma de Intermediación de datos</vt:lpstr>
      <vt:lpstr>Plataforma de Intermediación de datos</vt:lpstr>
      <vt:lpstr>Plataforma de Intermediación de datos</vt:lpstr>
      <vt:lpstr>Plataforma de Intermediación de datos</vt:lpstr>
      <vt:lpstr>Plataforma de Intermediación de datos</vt:lpstr>
      <vt:lpstr>Plataforma de Intermediación de datos</vt:lpstr>
      <vt:lpstr>Plataforma de Intermediación de datos</vt:lpstr>
      <vt:lpstr>Plataforma de Intermediación de datos</vt:lpstr>
      <vt:lpstr>Plataforma de Intermediación de datos</vt:lpstr>
      <vt:lpstr>Plataforma de Intermediación de datos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Servicio de Verificación y Consulta de Datos: Plataforma de Intermediación</dc:title>
  <dc:creator>Betis</dc:creator>
  <cp:lastModifiedBy>Betis</cp:lastModifiedBy>
  <cp:revision>25</cp:revision>
  <dcterms:created xsi:type="dcterms:W3CDTF">2017-10-21T08:59:57Z</dcterms:created>
  <dcterms:modified xsi:type="dcterms:W3CDTF">2017-10-21T11:00:30Z</dcterms:modified>
</cp:coreProperties>
</file>